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4" y="1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589" y="1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/>
          <a:lstStyle>
            <a:lvl1pPr algn="r">
              <a:defRPr sz="1200"/>
            </a:lvl1pPr>
          </a:lstStyle>
          <a:p>
            <a:fld id="{799FD944-4E12-4A78-9F53-EF4DFA1D7932}" type="datetimeFigureOut">
              <a:rPr lang="fr-FR" smtClean="0"/>
              <a:t>22/03/2022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4" y="9431647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589" y="9431647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 anchor="b"/>
          <a:lstStyle>
            <a:lvl1pPr algn="r">
              <a:defRPr sz="1200"/>
            </a:lvl1pPr>
          </a:lstStyle>
          <a:p>
            <a:fld id="{7670170B-FAE9-4FA6-991A-20C9C9FA49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03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4" y="1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89" y="1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/>
          <a:lstStyle>
            <a:lvl1pPr algn="r">
              <a:defRPr sz="1200"/>
            </a:lvl1pPr>
          </a:lstStyle>
          <a:p>
            <a:fld id="{AD3D0905-D29C-416F-9D08-5F04A62484FB}" type="datetimeFigureOut">
              <a:rPr lang="fr-FR" smtClean="0"/>
              <a:t>22/03/2022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7" tIns="45869" rIns="91737" bIns="4586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22" y="4778905"/>
            <a:ext cx="5440046" cy="3910292"/>
          </a:xfrm>
          <a:prstGeom prst="rect">
            <a:avLst/>
          </a:prstGeom>
        </p:spPr>
        <p:txBody>
          <a:bodyPr vert="horz" lIns="91737" tIns="45869" rIns="91737" bIns="4586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4" y="9431647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89" y="9431647"/>
            <a:ext cx="2947088" cy="498167"/>
          </a:xfrm>
          <a:prstGeom prst="rect">
            <a:avLst/>
          </a:prstGeom>
        </p:spPr>
        <p:txBody>
          <a:bodyPr vert="horz" lIns="91737" tIns="45869" rIns="91737" bIns="45869" rtlCol="0" anchor="b"/>
          <a:lstStyle>
            <a:lvl1pPr algn="r">
              <a:defRPr sz="1200"/>
            </a:lvl1pPr>
          </a:lstStyle>
          <a:p>
            <a:fld id="{CA22B8D4-15DB-494F-986B-E5F3E228B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8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2B8D4-15DB-494F-986B-E5F3E228BA7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50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6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69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38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45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58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19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5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2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8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2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90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00CECF1-76A2-481B-B3B8-4975BA44AFC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22/03/2022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E9AE1AE-0A7A-4762-805D-7A025BC2694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Connecteur droit 58"/>
          <p:cNvCxnSpPr>
            <a:stCxn id="4" idx="1"/>
          </p:cNvCxnSpPr>
          <p:nvPr/>
        </p:nvCxnSpPr>
        <p:spPr>
          <a:xfrm flipH="1" flipV="1">
            <a:off x="1647753" y="993332"/>
            <a:ext cx="1973724" cy="132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 rot="16200000">
            <a:off x="-1374592" y="2304889"/>
            <a:ext cx="5950293" cy="28419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fr-FR" sz="1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92" name="Connecteur en angle 91"/>
          <p:cNvCxnSpPr/>
          <p:nvPr/>
        </p:nvCxnSpPr>
        <p:spPr>
          <a:xfrm rot="16200000" flipH="1">
            <a:off x="1537225" y="2684115"/>
            <a:ext cx="34678" cy="1475507"/>
          </a:xfrm>
          <a:prstGeom prst="bentConnector3">
            <a:avLst>
              <a:gd name="adj1" fmla="val 4213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rganigramme : Processus 70"/>
          <p:cNvSpPr/>
          <p:nvPr/>
        </p:nvSpPr>
        <p:spPr>
          <a:xfrm>
            <a:off x="450820" y="5808280"/>
            <a:ext cx="1036167" cy="54448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>
                <a:solidFill>
                  <a:schemeClr val="tx1"/>
                </a:solidFill>
              </a:rPr>
              <a:t>Resp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Maintenance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72" name="Organigramme : Processus 71"/>
          <p:cNvSpPr/>
          <p:nvPr/>
        </p:nvSpPr>
        <p:spPr>
          <a:xfrm>
            <a:off x="1854586" y="5949367"/>
            <a:ext cx="957685" cy="4753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Technicien Maintenance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61" name="Organigramme : Processus 60"/>
          <p:cNvSpPr/>
          <p:nvPr/>
        </p:nvSpPr>
        <p:spPr>
          <a:xfrm>
            <a:off x="1837347" y="3454246"/>
            <a:ext cx="916033" cy="432048"/>
          </a:xfrm>
          <a:prstGeom prst="flowChartProcess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Comptable 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180" name="Groupe 179"/>
          <p:cNvGrpSpPr/>
          <p:nvPr/>
        </p:nvGrpSpPr>
        <p:grpSpPr>
          <a:xfrm>
            <a:off x="9494947" y="835409"/>
            <a:ext cx="3943237" cy="623696"/>
            <a:chOff x="7978226" y="1101185"/>
            <a:chExt cx="1334737" cy="990416"/>
          </a:xfrm>
        </p:grpSpPr>
        <p:cxnSp>
          <p:nvCxnSpPr>
            <p:cNvPr id="181" name="Connecteur en angle 180"/>
            <p:cNvCxnSpPr>
              <a:stCxn id="182" idx="1"/>
            </p:cNvCxnSpPr>
            <p:nvPr/>
          </p:nvCxnSpPr>
          <p:spPr>
            <a:xfrm rot="10800000" flipV="1">
              <a:off x="8245598" y="1502791"/>
              <a:ext cx="119376" cy="213021"/>
            </a:xfrm>
            <a:prstGeom prst="bentConnector3">
              <a:avLst>
                <a:gd name="adj1" fmla="val 50000"/>
              </a:avLst>
            </a:prstGeom>
            <a:ln cmpd="dbl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ZoneTexte 181"/>
            <p:cNvSpPr txBox="1"/>
            <p:nvPr/>
          </p:nvSpPr>
          <p:spPr>
            <a:xfrm>
              <a:off x="8364974" y="1302736"/>
              <a:ext cx="93610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Lien hiérarchique</a:t>
              </a:r>
            </a:p>
          </p:txBody>
        </p:sp>
        <p:cxnSp>
          <p:nvCxnSpPr>
            <p:cNvPr id="183" name="Connecteur en angle 182"/>
            <p:cNvCxnSpPr>
              <a:stCxn id="184" idx="1"/>
            </p:cNvCxnSpPr>
            <p:nvPr/>
          </p:nvCxnSpPr>
          <p:spPr>
            <a:xfrm rot="10800000" flipV="1">
              <a:off x="8205342" y="1891546"/>
              <a:ext cx="171519" cy="95050"/>
            </a:xfrm>
            <a:prstGeom prst="bentConnector3">
              <a:avLst>
                <a:gd name="adj1" fmla="val 50000"/>
              </a:avLst>
            </a:prstGeom>
            <a:ln cmpd="dbl">
              <a:solidFill>
                <a:schemeClr val="accent4">
                  <a:lumMod val="7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ZoneTexte 183"/>
            <p:cNvSpPr txBox="1"/>
            <p:nvPr/>
          </p:nvSpPr>
          <p:spPr>
            <a:xfrm>
              <a:off x="8376860" y="1691491"/>
              <a:ext cx="93610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Lien fonctionnel</a:t>
              </a: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7978226" y="1101185"/>
              <a:ext cx="13104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u="sng" dirty="0"/>
                <a:t>Légende : </a:t>
              </a:r>
            </a:p>
          </p:txBody>
        </p:sp>
      </p:grpSp>
      <p:sp>
        <p:nvSpPr>
          <p:cNvPr id="2" name="Ellipse 1"/>
          <p:cNvSpPr/>
          <p:nvPr/>
        </p:nvSpPr>
        <p:spPr>
          <a:xfrm>
            <a:off x="4768516" y="24438"/>
            <a:ext cx="3858169" cy="914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Conseil d’administration ALAPH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84281" y="741078"/>
            <a:ext cx="220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Pôle Administratif et </a:t>
            </a:r>
          </a:p>
          <a:p>
            <a:r>
              <a:rPr lang="fr-FR" b="1" dirty="0" smtClean="0"/>
              <a:t>Fonctions supports</a:t>
            </a:r>
            <a:endParaRPr lang="fr-FR" b="1" dirty="0"/>
          </a:p>
        </p:txBody>
      </p:sp>
      <p:sp>
        <p:nvSpPr>
          <p:cNvPr id="107" name="Forme en L 106"/>
          <p:cNvSpPr/>
          <p:nvPr/>
        </p:nvSpPr>
        <p:spPr>
          <a:xfrm flipH="1">
            <a:off x="3061392" y="1603404"/>
            <a:ext cx="4657959" cy="5097622"/>
          </a:xfrm>
          <a:prstGeom prst="corner">
            <a:avLst>
              <a:gd name="adj1" fmla="val 61030"/>
              <a:gd name="adj2" fmla="val 100000"/>
            </a:avLst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</p:txBody>
      </p:sp>
      <p:sp>
        <p:nvSpPr>
          <p:cNvPr id="108" name="Forme en L 107"/>
          <p:cNvSpPr/>
          <p:nvPr/>
        </p:nvSpPr>
        <p:spPr>
          <a:xfrm>
            <a:off x="7749873" y="1603403"/>
            <a:ext cx="4206698" cy="5084531"/>
          </a:xfrm>
          <a:prstGeom prst="corner">
            <a:avLst>
              <a:gd name="adj1" fmla="val 61030"/>
              <a:gd name="adj2" fmla="val 123221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  <a:p>
            <a:pPr algn="r"/>
            <a:endParaRPr lang="fr-FR" sz="1600" b="1" dirty="0"/>
          </a:p>
        </p:txBody>
      </p:sp>
      <p:sp>
        <p:nvSpPr>
          <p:cNvPr id="111" name="ZoneTexte 110"/>
          <p:cNvSpPr txBox="1"/>
          <p:nvPr/>
        </p:nvSpPr>
        <p:spPr>
          <a:xfrm>
            <a:off x="6393222" y="6295591"/>
            <a:ext cx="1240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     </a:t>
            </a:r>
            <a:r>
              <a:rPr lang="fr-FR" b="1" dirty="0" smtClean="0"/>
              <a:t>Rennes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2" name="ZoneTexte 111"/>
          <p:cNvSpPr txBox="1"/>
          <p:nvPr/>
        </p:nvSpPr>
        <p:spPr>
          <a:xfrm>
            <a:off x="7782254" y="6306261"/>
            <a:ext cx="90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Iffendic</a:t>
            </a:r>
            <a:endParaRPr lang="fr-FR" b="1" dirty="0"/>
          </a:p>
        </p:txBody>
      </p:sp>
      <p:sp>
        <p:nvSpPr>
          <p:cNvPr id="129" name="Organigramme : Processus 128"/>
          <p:cNvSpPr/>
          <p:nvPr/>
        </p:nvSpPr>
        <p:spPr>
          <a:xfrm>
            <a:off x="9494350" y="2411804"/>
            <a:ext cx="1022858" cy="432048"/>
          </a:xfrm>
          <a:prstGeom prst="flowChartProcess">
            <a:avLst/>
          </a:prstGeom>
          <a:gradFill flip="none" rotWithShape="1">
            <a:gsLst>
              <a:gs pos="12000">
                <a:srgbClr val="FFFF99"/>
              </a:gs>
              <a:gs pos="70175">
                <a:schemeClr val="bg2">
                  <a:lumMod val="75000"/>
                </a:schemeClr>
              </a:gs>
              <a:gs pos="21000">
                <a:schemeClr val="bg2">
                  <a:lumMod val="90000"/>
                </a:schemeClr>
              </a:gs>
              <a:gs pos="20000">
                <a:srgbClr val="FFFF99"/>
              </a:gs>
              <a:gs pos="21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Assit. Admin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et </a:t>
            </a:r>
            <a:r>
              <a:rPr lang="fr-FR" sz="1200" dirty="0" err="1" smtClean="0">
                <a:solidFill>
                  <a:schemeClr val="tx1"/>
                </a:solidFill>
              </a:rPr>
              <a:t>comm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1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3227641" y="2414699"/>
            <a:ext cx="2171681" cy="38808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à coins arrondis 92"/>
          <p:cNvSpPr/>
          <p:nvPr/>
        </p:nvSpPr>
        <p:spPr>
          <a:xfrm>
            <a:off x="10062345" y="3522856"/>
            <a:ext cx="1768364" cy="306758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Organigramme : Processus 137"/>
          <p:cNvSpPr/>
          <p:nvPr/>
        </p:nvSpPr>
        <p:spPr>
          <a:xfrm>
            <a:off x="10927274" y="4694754"/>
            <a:ext cx="860348" cy="361604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Infirmière</a:t>
            </a:r>
          </a:p>
        </p:txBody>
      </p:sp>
      <p:cxnSp>
        <p:nvCxnSpPr>
          <p:cNvPr id="159" name="Connecteur en angle 158"/>
          <p:cNvCxnSpPr/>
          <p:nvPr/>
        </p:nvCxnSpPr>
        <p:spPr>
          <a:xfrm rot="16200000" flipH="1">
            <a:off x="7702474" y="3708609"/>
            <a:ext cx="3348293" cy="341035"/>
          </a:xfrm>
          <a:prstGeom prst="bentConnector3">
            <a:avLst>
              <a:gd name="adj1" fmla="val 80262"/>
            </a:avLst>
          </a:prstGeom>
          <a:ln cmpd="dbl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en angle 164"/>
          <p:cNvCxnSpPr/>
          <p:nvPr/>
        </p:nvCxnSpPr>
        <p:spPr>
          <a:xfrm rot="10800000">
            <a:off x="8376580" y="1817335"/>
            <a:ext cx="2084606" cy="1377484"/>
          </a:xfrm>
          <a:prstGeom prst="bentConnector3">
            <a:avLst>
              <a:gd name="adj1" fmla="val 18386"/>
            </a:avLst>
          </a:prstGeom>
          <a:ln cmpd="dbl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>
            <a:stCxn id="71" idx="3"/>
            <a:endCxn id="72" idx="1"/>
          </p:cNvCxnSpPr>
          <p:nvPr/>
        </p:nvCxnSpPr>
        <p:spPr>
          <a:xfrm>
            <a:off x="1486987" y="6080521"/>
            <a:ext cx="367599" cy="106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droit 196"/>
          <p:cNvCxnSpPr>
            <a:stCxn id="47" idx="3"/>
          </p:cNvCxnSpPr>
          <p:nvPr/>
        </p:nvCxnSpPr>
        <p:spPr>
          <a:xfrm>
            <a:off x="1346542" y="1890382"/>
            <a:ext cx="456553" cy="434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>
            <a:stCxn id="47" idx="3"/>
          </p:cNvCxnSpPr>
          <p:nvPr/>
        </p:nvCxnSpPr>
        <p:spPr>
          <a:xfrm>
            <a:off x="1346542" y="1890382"/>
            <a:ext cx="455319" cy="1107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eur en angle 210"/>
          <p:cNvCxnSpPr/>
          <p:nvPr/>
        </p:nvCxnSpPr>
        <p:spPr>
          <a:xfrm rot="16200000" flipH="1">
            <a:off x="109680" y="3621147"/>
            <a:ext cx="908996" cy="170608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rganigramme : Processus 94"/>
          <p:cNvSpPr/>
          <p:nvPr/>
        </p:nvSpPr>
        <p:spPr>
          <a:xfrm>
            <a:off x="274106" y="4038493"/>
            <a:ext cx="1251159" cy="689666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Infogérance  informatique       ( BA)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Organigramme : Alternative 7"/>
          <p:cNvSpPr/>
          <p:nvPr/>
        </p:nvSpPr>
        <p:spPr>
          <a:xfrm>
            <a:off x="1586129" y="190130"/>
            <a:ext cx="914400" cy="347701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CGSC</a:t>
            </a:r>
            <a:endParaRPr lang="fr-FR" dirty="0"/>
          </a:p>
        </p:txBody>
      </p:sp>
      <p:cxnSp>
        <p:nvCxnSpPr>
          <p:cNvPr id="75" name="Connecteur droit 74"/>
          <p:cNvCxnSpPr>
            <a:stCxn id="4" idx="1"/>
            <a:endCxn id="8" idx="3"/>
          </p:cNvCxnSpPr>
          <p:nvPr/>
        </p:nvCxnSpPr>
        <p:spPr>
          <a:xfrm flipH="1" flipV="1">
            <a:off x="2500529" y="363981"/>
            <a:ext cx="1120948" cy="64262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rganigramme : Processus 46"/>
          <p:cNvSpPr/>
          <p:nvPr/>
        </p:nvSpPr>
        <p:spPr>
          <a:xfrm>
            <a:off x="272238" y="1674358"/>
            <a:ext cx="1074304" cy="4320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RRH</a:t>
            </a:r>
            <a:endParaRPr lang="fr-FR" sz="1200" b="1" dirty="0">
              <a:solidFill>
                <a:schemeClr val="tx1"/>
              </a:solidFill>
            </a:endParaRPr>
          </a:p>
        </p:txBody>
      </p:sp>
      <p:cxnSp>
        <p:nvCxnSpPr>
          <p:cNvPr id="104" name="Connecteur droit 103"/>
          <p:cNvCxnSpPr>
            <a:endCxn id="138" idx="0"/>
          </p:cNvCxnSpPr>
          <p:nvPr/>
        </p:nvCxnSpPr>
        <p:spPr>
          <a:xfrm>
            <a:off x="10753055" y="3645354"/>
            <a:ext cx="604393" cy="1049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flipH="1">
            <a:off x="10367240" y="3503004"/>
            <a:ext cx="438181" cy="161729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>
            <a:off x="10753055" y="3662397"/>
            <a:ext cx="188737" cy="2275242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rganigramme : Processus 136"/>
          <p:cNvSpPr/>
          <p:nvPr/>
        </p:nvSpPr>
        <p:spPr>
          <a:xfrm>
            <a:off x="10147054" y="5158450"/>
            <a:ext cx="1451822" cy="432048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Accompagnants FV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27" name="Connecteur droit 126"/>
          <p:cNvCxnSpPr/>
          <p:nvPr/>
        </p:nvCxnSpPr>
        <p:spPr>
          <a:xfrm>
            <a:off x="4905942" y="1138333"/>
            <a:ext cx="2671474" cy="592719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rganigramme : Processus 134"/>
          <p:cNvSpPr/>
          <p:nvPr/>
        </p:nvSpPr>
        <p:spPr>
          <a:xfrm>
            <a:off x="10134352" y="3212130"/>
            <a:ext cx="1400828" cy="432048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Chef de </a:t>
            </a:r>
            <a:r>
              <a:rPr lang="fr-FR" sz="1200" b="1" dirty="0" smtClean="0">
                <a:solidFill>
                  <a:schemeClr val="tx1"/>
                </a:solidFill>
              </a:rPr>
              <a:t>Service Foyer de vie (40)</a:t>
            </a:r>
            <a:endParaRPr lang="fr-FR" sz="1200" b="1" dirty="0">
              <a:solidFill>
                <a:schemeClr val="tx1"/>
              </a:solidFill>
            </a:endParaRPr>
          </a:p>
        </p:txBody>
      </p:sp>
      <p:cxnSp>
        <p:nvCxnSpPr>
          <p:cNvPr id="140" name="Connecteur en angle 139"/>
          <p:cNvCxnSpPr/>
          <p:nvPr/>
        </p:nvCxnSpPr>
        <p:spPr>
          <a:xfrm rot="16200000" flipV="1">
            <a:off x="8490174" y="2931848"/>
            <a:ext cx="1683225" cy="147235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rganigramme : Processus 133"/>
          <p:cNvSpPr/>
          <p:nvPr/>
        </p:nvSpPr>
        <p:spPr>
          <a:xfrm>
            <a:off x="9287163" y="3728902"/>
            <a:ext cx="1008112" cy="432048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Psychologue</a:t>
            </a:r>
          </a:p>
        </p:txBody>
      </p:sp>
      <p:sp>
        <p:nvSpPr>
          <p:cNvPr id="85" name="Organigramme : Processus 84"/>
          <p:cNvSpPr/>
          <p:nvPr/>
        </p:nvSpPr>
        <p:spPr>
          <a:xfrm>
            <a:off x="8996438" y="5423075"/>
            <a:ext cx="1080425" cy="42115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Resp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Logistique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84" name="Connecteur en angle 83"/>
          <p:cNvCxnSpPr/>
          <p:nvPr/>
        </p:nvCxnSpPr>
        <p:spPr>
          <a:xfrm flipV="1">
            <a:off x="6122111" y="2147754"/>
            <a:ext cx="1929583" cy="1033263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en angle 85"/>
          <p:cNvCxnSpPr/>
          <p:nvPr/>
        </p:nvCxnSpPr>
        <p:spPr>
          <a:xfrm rot="10800000" flipV="1">
            <a:off x="1162187" y="3064586"/>
            <a:ext cx="881335" cy="97804"/>
          </a:xfrm>
          <a:prstGeom prst="bentConnector3">
            <a:avLst>
              <a:gd name="adj1" fmla="val 55929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en angle 86"/>
          <p:cNvCxnSpPr/>
          <p:nvPr/>
        </p:nvCxnSpPr>
        <p:spPr>
          <a:xfrm rot="10800000" flipV="1">
            <a:off x="1107549" y="2212723"/>
            <a:ext cx="935522" cy="933519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rganigramme : Processus 80"/>
          <p:cNvSpPr/>
          <p:nvPr/>
        </p:nvSpPr>
        <p:spPr>
          <a:xfrm>
            <a:off x="1824152" y="2091566"/>
            <a:ext cx="929228" cy="432048"/>
          </a:xfrm>
          <a:prstGeom prst="flowChartProcess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RH </a:t>
            </a:r>
            <a:r>
              <a:rPr lang="fr-FR" sz="1200" dirty="0" smtClean="0">
                <a:solidFill>
                  <a:schemeClr val="tx1"/>
                </a:solidFill>
              </a:rPr>
              <a:t>Compta</a:t>
            </a:r>
            <a:endParaRPr lang="fr-FR" sz="1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9" name="Organigramme : Processus 48"/>
          <p:cNvSpPr/>
          <p:nvPr/>
        </p:nvSpPr>
        <p:spPr>
          <a:xfrm>
            <a:off x="1824152" y="2765132"/>
            <a:ext cx="952243" cy="432048"/>
          </a:xfrm>
          <a:prstGeom prst="flowChartProcess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RH  Compta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67" name="Organigramme : Processus 66"/>
          <p:cNvSpPr/>
          <p:nvPr/>
        </p:nvSpPr>
        <p:spPr>
          <a:xfrm>
            <a:off x="244600" y="2869461"/>
            <a:ext cx="1118895" cy="52578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>
                <a:solidFill>
                  <a:schemeClr val="tx1"/>
                </a:solidFill>
              </a:rPr>
              <a:t>Resp</a:t>
            </a:r>
            <a:r>
              <a:rPr lang="fr-FR" sz="1200" b="1" dirty="0">
                <a:solidFill>
                  <a:schemeClr val="tx1"/>
                </a:solidFill>
              </a:rPr>
              <a:t>. </a:t>
            </a:r>
            <a:r>
              <a:rPr lang="fr-FR" sz="1200" b="1" dirty="0" err="1" smtClean="0">
                <a:solidFill>
                  <a:schemeClr val="tx1"/>
                </a:solidFill>
              </a:rPr>
              <a:t>Cptable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20" name="Organigramme : Processus 119"/>
          <p:cNvSpPr/>
          <p:nvPr/>
        </p:nvSpPr>
        <p:spPr>
          <a:xfrm>
            <a:off x="8115268" y="5854898"/>
            <a:ext cx="2329365" cy="440693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Équipe  logistique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18" name="Organigramme : Processus 117"/>
          <p:cNvSpPr/>
          <p:nvPr/>
        </p:nvSpPr>
        <p:spPr>
          <a:xfrm>
            <a:off x="4437098" y="5444144"/>
            <a:ext cx="1429221" cy="51592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Équipe logistique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143" name="Connecteur en angle 142"/>
          <p:cNvCxnSpPr/>
          <p:nvPr/>
        </p:nvCxnSpPr>
        <p:spPr>
          <a:xfrm rot="10800000">
            <a:off x="272239" y="4717373"/>
            <a:ext cx="1248036" cy="562413"/>
          </a:xfrm>
          <a:prstGeom prst="bentConnector3">
            <a:avLst>
              <a:gd name="adj1" fmla="val 97408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rganigramme : Processus 90"/>
          <p:cNvSpPr/>
          <p:nvPr/>
        </p:nvSpPr>
        <p:spPr>
          <a:xfrm>
            <a:off x="289040" y="4904484"/>
            <a:ext cx="1251158" cy="595445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Qualité, DPO , 50%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5790679" y="2700990"/>
            <a:ext cx="2812095" cy="23308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Organigramme : Processus 132"/>
          <p:cNvSpPr/>
          <p:nvPr/>
        </p:nvSpPr>
        <p:spPr>
          <a:xfrm>
            <a:off x="5807514" y="3719570"/>
            <a:ext cx="870651" cy="455802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SAVS (61)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2" name="Organigramme : Processus 141"/>
          <p:cNvSpPr/>
          <p:nvPr/>
        </p:nvSpPr>
        <p:spPr>
          <a:xfrm>
            <a:off x="7621862" y="3719570"/>
            <a:ext cx="859663" cy="445385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Ti </a:t>
            </a:r>
            <a:r>
              <a:rPr lang="fr-FR" sz="1200" dirty="0" err="1" smtClean="0">
                <a:solidFill>
                  <a:schemeClr val="tx1"/>
                </a:solidFill>
              </a:rPr>
              <a:t>Coat</a:t>
            </a:r>
            <a:r>
              <a:rPr lang="fr-FR" sz="1200" dirty="0" smtClean="0">
                <a:solidFill>
                  <a:schemeClr val="tx1"/>
                </a:solidFill>
              </a:rPr>
              <a:t> (10)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2" name="Connecteur droit 151"/>
          <p:cNvCxnSpPr/>
          <p:nvPr/>
        </p:nvCxnSpPr>
        <p:spPr>
          <a:xfrm flipH="1">
            <a:off x="6283118" y="3307380"/>
            <a:ext cx="804970" cy="39210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7140610" y="3309921"/>
            <a:ext cx="33430" cy="37447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176"/>
          <p:cNvCxnSpPr>
            <a:stCxn id="131" idx="2"/>
            <a:endCxn id="142" idx="0"/>
          </p:cNvCxnSpPr>
          <p:nvPr/>
        </p:nvCxnSpPr>
        <p:spPr>
          <a:xfrm>
            <a:off x="7346497" y="3304942"/>
            <a:ext cx="705197" cy="41462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MAJ  le 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22/03/2022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logo  20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134" y="122976"/>
            <a:ext cx="13811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4" name="Connecteur droit 93"/>
          <p:cNvCxnSpPr/>
          <p:nvPr/>
        </p:nvCxnSpPr>
        <p:spPr>
          <a:xfrm flipH="1">
            <a:off x="3375787" y="3290472"/>
            <a:ext cx="10186" cy="208400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rganigramme : Processus 123"/>
          <p:cNvSpPr/>
          <p:nvPr/>
        </p:nvSpPr>
        <p:spPr>
          <a:xfrm>
            <a:off x="7150357" y="4370355"/>
            <a:ext cx="747992" cy="460011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OCTROI  </a:t>
            </a:r>
            <a:r>
              <a:rPr lang="fr-FR" sz="1200" dirty="0" smtClean="0">
                <a:solidFill>
                  <a:schemeClr val="tx1"/>
                </a:solidFill>
              </a:rPr>
              <a:t>(9)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1" name="Organigramme : Processus 120"/>
          <p:cNvSpPr/>
          <p:nvPr/>
        </p:nvSpPr>
        <p:spPr>
          <a:xfrm>
            <a:off x="3303371" y="4849908"/>
            <a:ext cx="905714" cy="80216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Accompa-gnants</a:t>
            </a:r>
            <a:r>
              <a:rPr lang="fr-FR" sz="1200" dirty="0" smtClean="0">
                <a:solidFill>
                  <a:schemeClr val="tx1"/>
                </a:solidFill>
              </a:rPr>
              <a:t> FV FH </a:t>
            </a:r>
            <a:r>
              <a:rPr lang="fr-FR" sz="1200" dirty="0" err="1" smtClean="0">
                <a:solidFill>
                  <a:schemeClr val="tx1"/>
                </a:solidFill>
              </a:rPr>
              <a:t>Tremen</a:t>
            </a:r>
            <a:r>
              <a:rPr lang="fr-FR" sz="1200" dirty="0" smtClean="0">
                <a:solidFill>
                  <a:schemeClr val="tx1"/>
                </a:solidFill>
              </a:rPr>
              <a:t> (3) 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0" name="Organigramme : Processus 99"/>
          <p:cNvSpPr/>
          <p:nvPr/>
        </p:nvSpPr>
        <p:spPr>
          <a:xfrm>
            <a:off x="5132670" y="4403942"/>
            <a:ext cx="1981399" cy="361657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Educatrice référente AT (9+3)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19" name="Connecteur droit 118"/>
          <p:cNvCxnSpPr>
            <a:endCxn id="124" idx="0"/>
          </p:cNvCxnSpPr>
          <p:nvPr/>
        </p:nvCxnSpPr>
        <p:spPr>
          <a:xfrm>
            <a:off x="7174778" y="3331794"/>
            <a:ext cx="349575" cy="103856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en angle 143"/>
          <p:cNvCxnSpPr>
            <a:stCxn id="113" idx="3"/>
          </p:cNvCxnSpPr>
          <p:nvPr/>
        </p:nvCxnSpPr>
        <p:spPr>
          <a:xfrm flipV="1">
            <a:off x="5080079" y="1754106"/>
            <a:ext cx="3009527" cy="435497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>
            <a:endCxn id="113" idx="0"/>
          </p:cNvCxnSpPr>
          <p:nvPr/>
        </p:nvCxnSpPr>
        <p:spPr>
          <a:xfrm flipH="1">
            <a:off x="4276324" y="1218378"/>
            <a:ext cx="63244" cy="75520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>
            <a:off x="4861212" y="2414699"/>
            <a:ext cx="28800" cy="261318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Processus 116"/>
          <p:cNvSpPr/>
          <p:nvPr/>
        </p:nvSpPr>
        <p:spPr>
          <a:xfrm>
            <a:off x="4450590" y="4916932"/>
            <a:ext cx="1422072" cy="51405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tx1"/>
                </a:solidFill>
              </a:rPr>
              <a:t>Resp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Logistique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Organigramme : Processus 3"/>
          <p:cNvSpPr/>
          <p:nvPr/>
        </p:nvSpPr>
        <p:spPr>
          <a:xfrm>
            <a:off x="3621477" y="718574"/>
            <a:ext cx="1540149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Direction </a:t>
            </a:r>
            <a:r>
              <a:rPr lang="fr-FR" sz="1400" b="1" dirty="0" smtClean="0">
                <a:solidFill>
                  <a:schemeClr val="tx1"/>
                </a:solidFill>
              </a:rPr>
              <a:t>    Générale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102" name="Connecteur droit 101"/>
          <p:cNvCxnSpPr>
            <a:endCxn id="125" idx="0"/>
          </p:cNvCxnSpPr>
          <p:nvPr/>
        </p:nvCxnSpPr>
        <p:spPr>
          <a:xfrm flipH="1">
            <a:off x="4050869" y="2414699"/>
            <a:ext cx="810341" cy="43044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rganigramme : Processus 112"/>
          <p:cNvSpPr/>
          <p:nvPr/>
        </p:nvSpPr>
        <p:spPr>
          <a:xfrm>
            <a:off x="3472569" y="1973579"/>
            <a:ext cx="1607510" cy="43204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Adjoint de direction(s)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36" name="Organigramme : Processus 135"/>
          <p:cNvSpPr/>
          <p:nvPr/>
        </p:nvSpPr>
        <p:spPr>
          <a:xfrm>
            <a:off x="10529342" y="5558198"/>
            <a:ext cx="729796" cy="432048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Veilleurs</a:t>
            </a:r>
          </a:p>
        </p:txBody>
      </p:sp>
      <p:sp>
        <p:nvSpPr>
          <p:cNvPr id="97" name="Organigramme : Processus 96"/>
          <p:cNvSpPr/>
          <p:nvPr/>
        </p:nvSpPr>
        <p:spPr>
          <a:xfrm>
            <a:off x="3279268" y="5541786"/>
            <a:ext cx="1008112" cy="43204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Veilleurs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8" name="Connecteur droit 97"/>
          <p:cNvCxnSpPr/>
          <p:nvPr/>
        </p:nvCxnSpPr>
        <p:spPr>
          <a:xfrm>
            <a:off x="3619199" y="3162391"/>
            <a:ext cx="2219" cy="44095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rganigramme : Processus 114"/>
          <p:cNvSpPr/>
          <p:nvPr/>
        </p:nvSpPr>
        <p:spPr>
          <a:xfrm>
            <a:off x="3472569" y="3364420"/>
            <a:ext cx="1150617" cy="432048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solidFill>
                  <a:schemeClr val="tx1"/>
                </a:solidFill>
              </a:rPr>
              <a:t>Assist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 Admin </a:t>
            </a:r>
            <a:r>
              <a:rPr lang="fr-FR" sz="1000" b="1" dirty="0">
                <a:solidFill>
                  <a:schemeClr val="accent2">
                    <a:lumMod val="75000"/>
                  </a:schemeClr>
                </a:solidFill>
              </a:rPr>
              <a:t>L.A.</a:t>
            </a:r>
          </a:p>
        </p:txBody>
      </p:sp>
      <p:cxnSp>
        <p:nvCxnSpPr>
          <p:cNvPr id="101" name="Connecteur droit 100"/>
          <p:cNvCxnSpPr/>
          <p:nvPr/>
        </p:nvCxnSpPr>
        <p:spPr>
          <a:xfrm>
            <a:off x="4861210" y="2423407"/>
            <a:ext cx="271460" cy="765179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en angle 108"/>
          <p:cNvCxnSpPr/>
          <p:nvPr/>
        </p:nvCxnSpPr>
        <p:spPr>
          <a:xfrm flipV="1">
            <a:off x="4686791" y="2970955"/>
            <a:ext cx="3058774" cy="276234"/>
          </a:xfrm>
          <a:prstGeom prst="bentConnector3">
            <a:avLst>
              <a:gd name="adj1" fmla="val 50000"/>
            </a:avLst>
          </a:prstGeom>
          <a:ln cmpd="dbl"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rganigramme : Processus 115"/>
          <p:cNvSpPr/>
          <p:nvPr/>
        </p:nvSpPr>
        <p:spPr>
          <a:xfrm>
            <a:off x="4970213" y="3196179"/>
            <a:ext cx="1008112" cy="43204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Psychologue</a:t>
            </a:r>
          </a:p>
        </p:txBody>
      </p:sp>
      <p:sp>
        <p:nvSpPr>
          <p:cNvPr id="125" name="Organigramme : Processus 124"/>
          <p:cNvSpPr/>
          <p:nvPr/>
        </p:nvSpPr>
        <p:spPr>
          <a:xfrm>
            <a:off x="3325167" y="2845146"/>
            <a:ext cx="1451403" cy="43887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Chef de </a:t>
            </a:r>
            <a:r>
              <a:rPr lang="fr-FR" sz="1200" b="1" dirty="0" smtClean="0">
                <a:solidFill>
                  <a:schemeClr val="tx1"/>
                </a:solidFill>
              </a:rPr>
              <a:t>Service      FH FV ( 57)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31" name="Organigramme : Processus 130"/>
          <p:cNvSpPr/>
          <p:nvPr/>
        </p:nvSpPr>
        <p:spPr>
          <a:xfrm>
            <a:off x="6603388" y="2872894"/>
            <a:ext cx="1486218" cy="43204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Chef </a:t>
            </a:r>
            <a:r>
              <a:rPr lang="fr-FR" sz="1200" b="1" dirty="0">
                <a:solidFill>
                  <a:schemeClr val="tx1"/>
                </a:solidFill>
              </a:rPr>
              <a:t>de </a:t>
            </a:r>
            <a:r>
              <a:rPr lang="fr-FR" sz="1200" b="1" dirty="0" smtClean="0">
                <a:solidFill>
                  <a:schemeClr val="tx1"/>
                </a:solidFill>
              </a:rPr>
              <a:t>Service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32" name="Organigramme : Processus 131"/>
          <p:cNvSpPr/>
          <p:nvPr/>
        </p:nvSpPr>
        <p:spPr>
          <a:xfrm>
            <a:off x="6754539" y="3726852"/>
            <a:ext cx="756071" cy="450006"/>
          </a:xfrm>
          <a:prstGeom prst="flowChartProcess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Ti </a:t>
            </a:r>
            <a:r>
              <a:rPr lang="fr-FR" sz="1200" dirty="0" err="1" smtClean="0">
                <a:solidFill>
                  <a:schemeClr val="tx1"/>
                </a:solidFill>
              </a:rPr>
              <a:t>Zoul</a:t>
            </a:r>
            <a:r>
              <a:rPr lang="fr-FR" sz="1200" dirty="0" smtClean="0">
                <a:solidFill>
                  <a:schemeClr val="tx1"/>
                </a:solidFill>
              </a:rPr>
              <a:t> (15)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8" name="Organigramme : Processus 127"/>
          <p:cNvSpPr/>
          <p:nvPr/>
        </p:nvSpPr>
        <p:spPr>
          <a:xfrm>
            <a:off x="7574764" y="1750561"/>
            <a:ext cx="1752097" cy="43204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smtClean="0">
                <a:solidFill>
                  <a:schemeClr val="tx1"/>
                </a:solidFill>
              </a:rPr>
              <a:t>Direction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48" name="Organigramme : Processus 47"/>
          <p:cNvSpPr/>
          <p:nvPr/>
        </p:nvSpPr>
        <p:spPr>
          <a:xfrm>
            <a:off x="5487545" y="2109784"/>
            <a:ext cx="957684" cy="4320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Agent d’accueil </a:t>
            </a:r>
          </a:p>
        </p:txBody>
      </p:sp>
      <p:sp>
        <p:nvSpPr>
          <p:cNvPr id="130" name="Organigramme : Processus 129"/>
          <p:cNvSpPr/>
          <p:nvPr/>
        </p:nvSpPr>
        <p:spPr>
          <a:xfrm>
            <a:off x="8004766" y="2427509"/>
            <a:ext cx="1152738" cy="432048"/>
          </a:xfrm>
          <a:prstGeom prst="flowChartProcess">
            <a:avLst/>
          </a:prstGeom>
          <a:gradFill flip="none" rotWithShape="1">
            <a:gsLst>
              <a:gs pos="73666">
                <a:srgbClr val="C4B7D4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62000">
                <a:schemeClr val="bg2">
                  <a:lumMod val="75000"/>
                </a:schemeClr>
              </a:gs>
              <a:gs pos="41230">
                <a:schemeClr val="bg2">
                  <a:lumMod val="75000"/>
                </a:schemeClr>
              </a:gs>
              <a:gs pos="73000">
                <a:schemeClr val="accent4">
                  <a:lumMod val="40000"/>
                  <a:lumOff val="60000"/>
                </a:schemeClr>
              </a:gs>
              <a:gs pos="65000">
                <a:schemeClr val="bg2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solidFill>
                  <a:schemeClr val="tx1"/>
                </a:solidFill>
              </a:rPr>
              <a:t>Assist</a:t>
            </a:r>
            <a:r>
              <a:rPr lang="fr-FR" sz="1200" dirty="0">
                <a:solidFill>
                  <a:schemeClr val="tx1"/>
                </a:solidFill>
              </a:rPr>
              <a:t> Admin </a:t>
            </a:r>
            <a:endParaRPr lang="fr-FR" sz="1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6999</TotalTime>
  <Words>134</Words>
  <Application>Microsoft Office PowerPoint</Application>
  <PresentationFormat>Grand écran</PresentationFormat>
  <Paragraphs>59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A.L.A.P.H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Réflexion projet associatif</dc:title>
  <dc:creator>Delphine GODEST - ALAPH</dc:creator>
  <cp:lastModifiedBy>Delphine GODEST - ALAPH</cp:lastModifiedBy>
  <cp:revision>214</cp:revision>
  <cp:lastPrinted>2021-12-17T09:28:19Z</cp:lastPrinted>
  <dcterms:created xsi:type="dcterms:W3CDTF">2018-04-23T09:39:44Z</dcterms:created>
  <dcterms:modified xsi:type="dcterms:W3CDTF">2022-03-22T13:59:32Z</dcterms:modified>
</cp:coreProperties>
</file>